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1F1E52-969E-4BD0-8523-38608C09FE2A}">
  <a:tblStyle styleId="{7B1F1E52-969E-4BD0-8523-38608C09FE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0892deec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0892deec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78e5d019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78e5d019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Grants - </a:t>
            </a:r>
            <a:r>
              <a:rPr lang="en"/>
              <a:t>Implementing a business development survey in preparation of a business development strategy and/or preparation of the business development strategy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Grants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Rehabilitation or restoration of older or under-utilized buildings for immediate reuse supporting other community development goals,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Or  Redevelopment of an anchor building in a community. To be considered an anchor building, the building must be: – Located within or close by the traditional business district supporting the downtown, – Larger than 10,000 square feet, – Vacant or underutilized, and – Considered by the community to be an important downtown building vital to the downtown’s health.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grants may not exceed $500,000 or 30% of project costs, whichever is less.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THIS FURTHER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0b5bfe30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0b5bfe30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78e5d019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78e5d019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0b5bfe30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0b5bfe30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78e5d019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78e5d019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0892deecc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0892deec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78e5d019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78e5d019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78e5d019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78e5d019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78e5d01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78e5d01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78e5d019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78e5d019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78e5d019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78e5d019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0892deec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0892deec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0892deec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0892deec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78e5d019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78e5d019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hyperlink" Target="https://www.google.com/maps/d/u/2/edit?mid=1W0ruZ2UfmH5F0xX9iUMUeaPrNjThJonB&amp;usp=shari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ced.pa.gov/programs/keystone-communities-program-kcp/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mailto:jopro@pa.gov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eventective.com/pittsburgh-pa/st-nick-s-cathedral-room-435238.html" TargetMode="External"/><Relationship Id="rId11" Type="http://schemas.openxmlformats.org/officeDocument/2006/relationships/hyperlink" Target="http://www.pittsburghsgrandhall.com/" TargetMode="External"/><Relationship Id="rId10" Type="http://schemas.openxmlformats.org/officeDocument/2006/relationships/hyperlink" Target="http://www.pittsburghsgrandhall.com/" TargetMode="External"/><Relationship Id="rId21" Type="http://schemas.openxmlformats.org/officeDocument/2006/relationships/hyperlink" Target="https://www.flutedmushroom.com/the-circuit-center-and-ballroom" TargetMode="External"/><Relationship Id="rId13" Type="http://schemas.openxmlformats.org/officeDocument/2006/relationships/hyperlink" Target="https://library.municode.com/pa/pittsburgh/codes/code_of_ordinances?nodeId=PIZOCO_TITNINEZOCO_ARTIIBAZODI_CH903REZODI_903.01GE" TargetMode="External"/><Relationship Id="rId12" Type="http://schemas.openxmlformats.org/officeDocument/2006/relationships/hyperlink" Target="https://library.municode.com/pa/pittsburgh/codes/code_of_ordinances?nodeId=PIZOCO_TITNINEZOCO_ARTIIBAZODI_CH903REZODI_903.01G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arcgis.com/apps/webappviewer/index.html?id=b4b1dbb65b4943538425bb5ae0f8f62b" TargetMode="External"/><Relationship Id="rId4" Type="http://schemas.openxmlformats.org/officeDocument/2006/relationships/hyperlink" Target="https://www2.alleghenycounty.us/RealEstate/Default.aspx" TargetMode="External"/><Relationship Id="rId9" Type="http://schemas.openxmlformats.org/officeDocument/2006/relationships/hyperlink" Target="https://dced.pa.gov/programs/keystone-communities-program-kcp/" TargetMode="External"/><Relationship Id="rId15" Type="http://schemas.openxmlformats.org/officeDocument/2006/relationships/hyperlink" Target="https://gis.pittsburghpa.gov/pghzoning/" TargetMode="External"/><Relationship Id="rId14" Type="http://schemas.openxmlformats.org/officeDocument/2006/relationships/hyperlink" Target="https://www.estormwater.com/low-impact-development/pittsburgh-plans-liberty-green-park-storm-water-management" TargetMode="External"/><Relationship Id="rId17" Type="http://schemas.openxmlformats.org/officeDocument/2006/relationships/hyperlink" Target="https://www.riverfrontweddings.com/" TargetMode="External"/><Relationship Id="rId16" Type="http://schemas.openxmlformats.org/officeDocument/2006/relationships/hyperlink" Target="https://gis.pittsburghpa.gov/pghzoning/" TargetMode="External"/><Relationship Id="rId5" Type="http://schemas.openxmlformats.org/officeDocument/2006/relationships/hyperlink" Target="https://www2.alleghenycounty.us/RealEstate/Default.aspx" TargetMode="External"/><Relationship Id="rId19" Type="http://schemas.openxmlformats.org/officeDocument/2006/relationships/hyperlink" Target="https://www.portauthority.org/schedule-finder/" TargetMode="External"/><Relationship Id="rId6" Type="http://schemas.openxmlformats.org/officeDocument/2006/relationships/hyperlink" Target="https://unionproject.org/event-rentals/" TargetMode="External"/><Relationship Id="rId18" Type="http://schemas.openxmlformats.org/officeDocument/2006/relationships/hyperlink" Target="https://www.riverfrontweddings.com/" TargetMode="External"/><Relationship Id="rId7" Type="http://schemas.openxmlformats.org/officeDocument/2006/relationships/hyperlink" Target="https://unionproject.org/event-rentals/" TargetMode="External"/><Relationship Id="rId8" Type="http://schemas.openxmlformats.org/officeDocument/2006/relationships/hyperlink" Target="https://floodfactor.com/neighborhood/east-liberty-pennsylvania/8937_fsi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5.jpg"/><Relationship Id="rId5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unionproject.org/event-rentals/" TargetMode="External"/><Relationship Id="rId4" Type="http://schemas.openxmlformats.org/officeDocument/2006/relationships/hyperlink" Target="http://www.pittsburghsgrandhall.com/" TargetMode="External"/><Relationship Id="rId5" Type="http://schemas.openxmlformats.org/officeDocument/2006/relationships/hyperlink" Target="https://www.riverfrontweddings.com/" TargetMode="External"/><Relationship Id="rId6" Type="http://schemas.openxmlformats.org/officeDocument/2006/relationships/hyperlink" Target="https://www.flutedmushroom.com/the-circuit-center-and-ballroom" TargetMode="External"/><Relationship Id="rId7" Type="http://schemas.openxmlformats.org/officeDocument/2006/relationships/hyperlink" Target="https://www.eventective.com/pittsburgh-pa/st-nick-s-cathedral-room-435238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4813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St. Peter and Paul Church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4903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Clara Torres, Nathan Sawyer, and Sophie Abo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9, 2021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475" y="76200"/>
            <a:ext cx="3743326" cy="499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1912800" y="633025"/>
            <a:ext cx="14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Bus Stop Map</a:t>
            </a:r>
            <a:endParaRPr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53250" y="292625"/>
            <a:ext cx="8520600" cy="8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Additional</a:t>
            </a:r>
            <a:r>
              <a:rPr lang="en" sz="2300"/>
              <a:t> Funding Source</a:t>
            </a:r>
            <a:endParaRPr sz="2300"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958800"/>
            <a:ext cx="4260300" cy="39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en" sz="1400" u="sng">
                <a:solidFill>
                  <a:schemeClr val="dk1"/>
                </a:solidFill>
                <a:highlight>
                  <a:schemeClr val="lt1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Keystone Communities Program</a:t>
            </a:r>
            <a:endParaRPr b="1"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en" sz="1400">
                <a:solidFill>
                  <a:schemeClr val="dk1"/>
                </a:solidFill>
                <a:highlight>
                  <a:schemeClr val="lt1"/>
                </a:highlight>
              </a:rPr>
              <a:t>Pennsylvania Department of Community and Economic Development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b="1"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en" sz="1400">
                <a:solidFill>
                  <a:schemeClr val="dk1"/>
                </a:solidFill>
                <a:highlight>
                  <a:schemeClr val="lt1"/>
                </a:highlight>
              </a:rPr>
              <a:t>Description</a:t>
            </a:r>
            <a:endParaRPr b="1"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A flexible tool for use in community and economic development for a variety of uses including planning activities, façade grant programs, accessible housing programs, and development grants.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en" sz="1400">
                <a:solidFill>
                  <a:schemeClr val="dk1"/>
                </a:solidFill>
                <a:highlight>
                  <a:schemeClr val="lt1"/>
                </a:highlight>
              </a:rPr>
              <a:t>Eligible Applicants</a:t>
            </a:r>
            <a:endParaRPr b="1"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Nonprofit organizations to include economic development organizations, housing corporations, community development corporations, redevelopment and/or housing authorities.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275" y="0"/>
            <a:ext cx="4157726" cy="526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311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Keystone Grant Types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884375"/>
            <a:ext cx="8520600" cy="4030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Planning Grants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Implementing a business development survey in preparation of a business development strategy and/or preparation of the business development strategy. This grants may not  exceed $25,000.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Development Grants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Rehabilitation or restoration of older or under-utilized buildings for immediate reuse supporting  other community development goals.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Redevelopment of an anchor building in a community. To be considered an anchor building, the building must be: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Located within or close by the traditional business district supporting the downtown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Larger than 10,000 square feet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Vacant or underutilized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Considered by the community to be an important downtown building vital to the downtown’s health.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This grants may not exceed $500,000 or 30% of project costs, whichever is less.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0000"/>
                </a:solidFill>
              </a:rPr>
              <a:t>Note: </a:t>
            </a:r>
            <a:r>
              <a:rPr lang="en" sz="1400">
                <a:solidFill>
                  <a:schemeClr val="dk1"/>
                </a:solidFill>
              </a:rPr>
              <a:t>Contact Johnna Pro (</a:t>
            </a:r>
            <a:r>
              <a:rPr lang="en" sz="14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jopro@pa.gov</a:t>
            </a:r>
            <a:r>
              <a:rPr lang="en" sz="1400">
                <a:solidFill>
                  <a:schemeClr val="dk1"/>
                </a:solidFill>
              </a:rPr>
              <a:t>) to confirm eligibility and terms.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311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Stormwater 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23700" y="884375"/>
            <a:ext cx="5015100" cy="3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Minor risk of flooding over the next 30 years, which means flooding is likely to impact day to day life within the community.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Recommendations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Create rain gardens to reduce flash flooding by collecting rainwater and allowing time for the water to be absorbed or carried away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Add Bioswales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Add pervious pavers to the parking lot to help drain water, limit runoff, and reduce flooding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Maintain regular upkeep of storm drains and curbside gutters, including removal of fallen branches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V</a:t>
            </a:r>
            <a:r>
              <a:rPr lang="en" sz="1400">
                <a:solidFill>
                  <a:schemeClr val="dk1"/>
                </a:solidFill>
              </a:rPr>
              <a:t>isit the area during/right after a storm to collect better information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675" y="0"/>
            <a:ext cx="3446325" cy="2356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675" y="2356800"/>
            <a:ext cx="3446325" cy="27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744375"/>
            <a:ext cx="2962500" cy="19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Proposed bioswales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Alternate location for bioswale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Proposed pervious pavement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Neighboring site along East Liberty has a slope greater than 25%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1" name="Google Shape;16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311675"/>
            <a:ext cx="30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Site Water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nd Topography</a:t>
            </a:r>
            <a:r>
              <a:rPr lang="en"/>
              <a:t> 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500" y="282625"/>
            <a:ext cx="5444700" cy="465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Research and Next Steps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311700" y="1426650"/>
            <a:ext cx="452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Interview potential users about event hall demand, amenities, and pricing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Discuss parking sharing agreement with Pentecostal Church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Research Residential Plan Zoning Type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Inquire about and apply for a variance from the city to get a read on viability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" name="Google Shape;17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408" y="0"/>
            <a:ext cx="354458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152475"/>
            <a:ext cx="8520600" cy="37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2">
                <a:solidFill>
                  <a:schemeClr val="dk1"/>
                </a:solidFill>
              </a:rPr>
              <a:t>“Allegheny County ArcGis Viewer.” Allegheny County, 2021. </a:t>
            </a:r>
            <a:r>
              <a:rPr lang="en" sz="662" u="sng">
                <a:solidFill>
                  <a:srgbClr val="3C78D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https://www.arcgis.com/apps/webappviewer/index.html?id=b4b1dbb65b4943538425bb5ae0f8f62b</a:t>
            </a:r>
            <a:r>
              <a:rPr lang="en" sz="662">
                <a:solidFill>
                  <a:srgbClr val="3C78D8"/>
                </a:solidFill>
              </a:rPr>
              <a:t>.</a:t>
            </a:r>
            <a:endParaRPr sz="662">
              <a:solidFill>
                <a:srgbClr val="3C78D8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2">
                <a:solidFill>
                  <a:schemeClr val="dk1"/>
                </a:solidFill>
              </a:rPr>
              <a:t> </a:t>
            </a:r>
            <a:endParaRPr sz="6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2">
                <a:solidFill>
                  <a:schemeClr val="dk1"/>
                </a:solidFill>
              </a:rPr>
              <a:t>“Allegheny County Real Estate Portal.” Allegheny County, 2021. </a:t>
            </a:r>
            <a:r>
              <a:rPr lang="en" sz="662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662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https://www2.alleghenycounty.us/RealEstate/Default.aspx</a:t>
            </a:r>
            <a:endParaRPr sz="6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2">
                <a:solidFill>
                  <a:schemeClr val="dk1"/>
                </a:solidFill>
              </a:rPr>
              <a:t>“Event Rentals.” Union Project, 2021.</a:t>
            </a:r>
            <a:r>
              <a:rPr lang="en" sz="662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662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https://unionproject.org/event-rentals/</a:t>
            </a:r>
            <a:r>
              <a:rPr lang="en" sz="662">
                <a:solidFill>
                  <a:schemeClr val="dk1"/>
                </a:solidFill>
              </a:rPr>
              <a:t>.</a:t>
            </a:r>
            <a:endParaRPr sz="6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2">
                <a:solidFill>
                  <a:schemeClr val="dk1"/>
                </a:solidFill>
              </a:rPr>
              <a:t>“Flood risk overview for East Liberty.” FloodFactor, 2021. </a:t>
            </a:r>
            <a:r>
              <a:rPr lang="en" sz="662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https://floodfactor.com/neighborhood/east-liberty-pennsylvania/8937_fsid</a:t>
            </a:r>
            <a:endParaRPr sz="6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2">
                <a:solidFill>
                  <a:schemeClr val="dk1"/>
                </a:solidFill>
              </a:rPr>
              <a:t>“Keystone Communities Program (KCP).” Pennsylvania Department of Community and Economic Development, 2021. </a:t>
            </a:r>
            <a:r>
              <a:rPr lang="en" sz="662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https://dced.pa.gov/programs/keystone-communities-program-kcp/</a:t>
            </a:r>
            <a:r>
              <a:rPr lang="en" sz="662" u="sng">
                <a:solidFill>
                  <a:srgbClr val="1155CC"/>
                </a:solidFill>
              </a:rPr>
              <a:t> </a:t>
            </a:r>
            <a:endParaRPr sz="6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2">
                <a:solidFill>
                  <a:schemeClr val="dk1"/>
                </a:solidFill>
              </a:rPr>
              <a:t> “Pittsburgh’s Grand Hall at the Priory.” Priory Hospitality Group, 2020.</a:t>
            </a:r>
            <a:r>
              <a:rPr lang="en" sz="662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662" u="sng">
                <a:solidFill>
                  <a:srgbClr val="1155CC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http://www.pittsburghsgrandhall.com/#</a:t>
            </a:r>
            <a:endParaRPr sz="662" u="sng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2">
                <a:solidFill>
                  <a:schemeClr val="dk1"/>
                </a:solidFill>
              </a:rPr>
              <a:t> </a:t>
            </a:r>
            <a:endParaRPr sz="6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2">
                <a:solidFill>
                  <a:schemeClr val="dk1"/>
                </a:solidFill>
              </a:rPr>
              <a:t>“Pittsburgh, PA.” Municode.</a:t>
            </a:r>
            <a:r>
              <a:rPr lang="en" sz="662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662" u="sng">
                <a:solidFill>
                  <a:srgbClr val="1155CC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https://library.municode.com/pa/pittsburgh/codes/code_of_ordinances?nodeId=PIZOCO_TITNINEZOCO_ARTIIBAZODI_CH903REZODI_903.01GE</a:t>
            </a:r>
            <a:r>
              <a:rPr lang="en" sz="662">
                <a:solidFill>
                  <a:schemeClr val="dk1"/>
                </a:solidFill>
              </a:rPr>
              <a:t>.</a:t>
            </a:r>
            <a:endParaRPr sz="6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2">
                <a:solidFill>
                  <a:schemeClr val="dk1"/>
                </a:solidFill>
              </a:rPr>
              <a:t>“Pittsburgh Plans Liberty Green Park for Stormwater Management.” Stormwater Solutions, May 25,2018.</a:t>
            </a:r>
            <a:r>
              <a:rPr lang="en" sz="662" u="sng">
                <a:solidFill>
                  <a:srgbClr val="1155CC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https://www.estormwater.com/low-impact-development/pittsburgh-plans-liberty-green-park-storm-water-management</a:t>
            </a:r>
            <a:endParaRPr sz="662" u="sng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2">
                <a:solidFill>
                  <a:schemeClr val="dk1"/>
                </a:solidFill>
              </a:rPr>
              <a:t> </a:t>
            </a:r>
            <a:endParaRPr sz="6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2">
                <a:solidFill>
                  <a:schemeClr val="dk1"/>
                </a:solidFill>
              </a:rPr>
              <a:t>“Pittsburgh Zoning Map.” City of Pittsburgh.</a:t>
            </a:r>
            <a:r>
              <a:rPr lang="en" sz="662">
                <a:solidFill>
                  <a:schemeClr val="dk1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662" u="sng">
                <a:solidFill>
                  <a:srgbClr val="1155CC"/>
                </a:solid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https://gis.pittsburghpa.gov/pghzoning/</a:t>
            </a:r>
            <a:r>
              <a:rPr lang="en" sz="662">
                <a:solidFill>
                  <a:schemeClr val="dk1"/>
                </a:solidFill>
              </a:rPr>
              <a:t>.</a:t>
            </a:r>
            <a:endParaRPr sz="662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2">
                <a:solidFill>
                  <a:schemeClr val="dk1"/>
                </a:solidFill>
              </a:rPr>
              <a:t> </a:t>
            </a:r>
            <a:endParaRPr sz="6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2">
                <a:solidFill>
                  <a:schemeClr val="dk1"/>
                </a:solidFill>
              </a:rPr>
              <a:t>“Riverfront Weddings.” Riverfront Weddings, 2021.</a:t>
            </a:r>
            <a:r>
              <a:rPr lang="en" sz="662">
                <a:solidFill>
                  <a:schemeClr val="dk1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662" u="sng">
                <a:solidFill>
                  <a:srgbClr val="1155CC"/>
                </a:solid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https://www.riverfrontweddings.com/</a:t>
            </a:r>
            <a:endParaRPr sz="662" u="sng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62" u="sng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2">
                <a:solidFill>
                  <a:schemeClr val="dk1"/>
                </a:solidFill>
              </a:rPr>
              <a:t> “Schedule Finder.” Port Authority</a:t>
            </a:r>
            <a:r>
              <a:rPr lang="en" sz="662" u="sng">
                <a:solidFill>
                  <a:srgbClr val="1155CC"/>
                </a:solidFill>
              </a:rPr>
              <a:t> </a:t>
            </a:r>
            <a:r>
              <a:rPr lang="en" sz="662" u="sng">
                <a:solidFill>
                  <a:srgbClr val="1155CC"/>
                </a:solid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https://www.portauthority.org/schedule-finder/</a:t>
            </a:r>
            <a:endParaRPr sz="662" u="sng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2">
                <a:solidFill>
                  <a:schemeClr val="dk1"/>
                </a:solidFill>
              </a:rPr>
              <a:t>“St. Nick’s Cathedral.” Eventective, 2021. </a:t>
            </a:r>
            <a:r>
              <a:rPr lang="en" sz="662" u="sng">
                <a:solidFill>
                  <a:srgbClr val="1155CC"/>
                </a:solidFill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https://www.eventective.com/pittsburgh-pa/st-nick-s-cathedral-room-435238.html</a:t>
            </a:r>
            <a:r>
              <a:rPr lang="en" sz="662">
                <a:solidFill>
                  <a:schemeClr val="dk1"/>
                </a:solidFill>
              </a:rPr>
              <a:t>.</a:t>
            </a:r>
            <a:endParaRPr sz="6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2">
                <a:solidFill>
                  <a:schemeClr val="dk1"/>
                </a:solidFill>
              </a:rPr>
              <a:t> </a:t>
            </a:r>
            <a:endParaRPr sz="6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2">
                <a:solidFill>
                  <a:schemeClr val="dk1"/>
                </a:solidFill>
              </a:rPr>
              <a:t>“The Circuit Center and Ballroom.” The Fluted Mushroom, 2021. </a:t>
            </a:r>
            <a:r>
              <a:rPr lang="en" sz="662" u="sng">
                <a:solidFill>
                  <a:srgbClr val="1155CC"/>
                </a:solid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https://www.flutedmushroom.com/the-circuit-center-and-ballroom</a:t>
            </a:r>
            <a:endParaRPr sz="450">
              <a:solidFill>
                <a:schemeClr val="dk1"/>
              </a:solidFill>
            </a:endParaRPr>
          </a:p>
        </p:txBody>
      </p:sp>
      <p:sp>
        <p:nvSpPr>
          <p:cNvPr id="178" name="Google Shape;17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Site Plan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301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Existing Zoning Types: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RM-M</a:t>
            </a:r>
            <a:r>
              <a:rPr lang="en" sz="1400"/>
              <a:t> (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Multi-Unit Moderate Density)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RP  (</a:t>
            </a:r>
            <a:r>
              <a:rPr lang="en" sz="1100">
                <a:solidFill>
                  <a:schemeClr val="dk1"/>
                </a:solidFill>
              </a:rPr>
              <a:t>Residential Planned unit development)</a:t>
            </a:r>
            <a:endParaRPr sz="1400"/>
          </a:p>
          <a:p>
            <a:pPr indent="-298450" lvl="1" marL="62865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Front setbacks 25’</a:t>
            </a:r>
            <a:endParaRPr sz="1100">
              <a:solidFill>
                <a:schemeClr val="dk1"/>
              </a:solidFill>
            </a:endParaRPr>
          </a:p>
          <a:p>
            <a:pPr indent="-298450" lvl="1" marL="6286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Rear setbacks 25’ </a:t>
            </a:r>
            <a:endParaRPr sz="1100">
              <a:solidFill>
                <a:schemeClr val="dk1"/>
              </a:solidFill>
            </a:endParaRPr>
          </a:p>
          <a:p>
            <a:pPr indent="-298450" lvl="1" marL="6286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Side yard setbacks 10’</a:t>
            </a:r>
            <a:endParaRPr sz="1100">
              <a:solidFill>
                <a:schemeClr val="dk1"/>
              </a:solidFill>
            </a:endParaRPr>
          </a:p>
          <a:p>
            <a:pPr indent="-298450" lvl="1" marL="6286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Height Limit 55’ </a:t>
            </a:r>
            <a:endParaRPr sz="1100">
              <a:solidFill>
                <a:schemeClr val="dk1"/>
              </a:solidFill>
            </a:endParaRPr>
          </a:p>
          <a:p>
            <a:pPr indent="-298450" lvl="1" marL="6286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4 floor Maximum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Existing and proposed building types do not conform to zoning.  A variance will need to be filed. 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550" y="0"/>
            <a:ext cx="5696451" cy="496492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87900" y="445025"/>
            <a:ext cx="306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Site Plan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87900" y="1246825"/>
            <a:ext cx="352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 Existing church (~11,000 sf.) 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2</a:t>
            </a:r>
            <a:r>
              <a:rPr lang="en" sz="1100">
                <a:solidFill>
                  <a:schemeClr val="dk1"/>
                </a:solidFill>
              </a:rPr>
              <a:t> Proposed 3,000 sf single story event building with </a:t>
            </a:r>
            <a:r>
              <a:rPr lang="en" sz="1100">
                <a:solidFill>
                  <a:schemeClr val="dk1"/>
                </a:solidFill>
              </a:rPr>
              <a:t>kitchen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>
                <a:solidFill>
                  <a:schemeClr val="dk1"/>
                </a:solidFill>
              </a:rPr>
              <a:t>restrooms</a:t>
            </a:r>
            <a:r>
              <a:rPr lang="en" sz="1100">
                <a:solidFill>
                  <a:schemeClr val="dk1"/>
                </a:solidFill>
              </a:rPr>
              <a:t> and storage.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3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Conference</a:t>
            </a:r>
            <a:r>
              <a:rPr lang="en" sz="1100">
                <a:solidFill>
                  <a:schemeClr val="dk1"/>
                </a:solidFill>
              </a:rPr>
              <a:t> center (2 story, 12,000 sf.) 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4</a:t>
            </a:r>
            <a:r>
              <a:rPr lang="en" sz="1100">
                <a:solidFill>
                  <a:schemeClr val="dk1"/>
                </a:solidFill>
              </a:rPr>
              <a:t> Covered walkways and outdoor event area 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5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Proposed</a:t>
            </a:r>
            <a:r>
              <a:rPr lang="en" sz="1100">
                <a:solidFill>
                  <a:schemeClr val="dk1"/>
                </a:solidFill>
              </a:rPr>
              <a:t> parking area 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6</a:t>
            </a:r>
            <a:r>
              <a:rPr lang="en" sz="1100">
                <a:solidFill>
                  <a:schemeClr val="dk1"/>
                </a:solidFill>
              </a:rPr>
              <a:t> Proposed handicap parking 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7</a:t>
            </a:r>
            <a:r>
              <a:rPr lang="en" sz="1100">
                <a:solidFill>
                  <a:schemeClr val="dk1"/>
                </a:solidFill>
              </a:rPr>
              <a:t> Trash and recycling location 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8</a:t>
            </a:r>
            <a:r>
              <a:rPr lang="en" sz="1100">
                <a:solidFill>
                  <a:schemeClr val="dk1"/>
                </a:solidFill>
              </a:rPr>
              <a:t> Shared parking lot with neighboring church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075" y="152400"/>
            <a:ext cx="5279524" cy="484645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146" y="0"/>
            <a:ext cx="54892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409200" y="1159500"/>
            <a:ext cx="2868600" cy="3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Requirements</a:t>
            </a:r>
            <a:endParaRPr b="1"/>
          </a:p>
          <a:p>
            <a:pPr indent="-2984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33 spaces </a:t>
            </a:r>
            <a:r>
              <a:rPr lang="en" sz="1100">
                <a:solidFill>
                  <a:schemeClr val="dk1"/>
                </a:solidFill>
              </a:rPr>
              <a:t>required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1 handicap space required per 25 parking spaces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Proposed</a:t>
            </a:r>
            <a:endParaRPr b="1"/>
          </a:p>
          <a:p>
            <a:pPr indent="-2984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33 spaces proposed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4 handicap spaces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80 spaces available in </a:t>
            </a:r>
            <a:r>
              <a:rPr lang="en" sz="1100">
                <a:solidFill>
                  <a:schemeClr val="dk1"/>
                </a:solidFill>
              </a:rPr>
              <a:t>adjoining</a:t>
            </a:r>
            <a:r>
              <a:rPr lang="en" sz="1100">
                <a:solidFill>
                  <a:schemeClr val="dk1"/>
                </a:solidFill>
              </a:rPr>
              <a:t> lot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113 total spaces available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409200" y="445025"/>
            <a:ext cx="306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0" t="78795"/>
          <a:stretch/>
        </p:blipFill>
        <p:spPr>
          <a:xfrm>
            <a:off x="2815250" y="4031350"/>
            <a:ext cx="6260725" cy="11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4105375" y="4435675"/>
            <a:ext cx="1431300" cy="6210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5621975" y="4462475"/>
            <a:ext cx="1862100" cy="2811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239750" y="1017725"/>
            <a:ext cx="2575500" cy="27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highlight>
                  <a:srgbClr val="FFFFFF"/>
                </a:highlight>
              </a:rPr>
              <a:t>Possible Programing </a:t>
            </a:r>
            <a:endParaRPr b="1" sz="1400"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Food truck (pull up at 6)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highlight>
                  <a:srgbClr val="FFFFFF"/>
                </a:highlight>
              </a:rPr>
              <a:t>Small concerts</a:t>
            </a:r>
            <a:endParaRPr sz="1100"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highlight>
                  <a:srgbClr val="FFFFFF"/>
                </a:highlight>
              </a:rPr>
              <a:t>Picnics</a:t>
            </a:r>
            <a:endParaRPr sz="1100"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highlight>
                  <a:srgbClr val="FFFFFF"/>
                </a:highlight>
              </a:rPr>
              <a:t>Sports events: Yoga classes, martial arts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400">
                <a:highlight>
                  <a:srgbClr val="FFFFFF"/>
                </a:highlight>
              </a:rPr>
              <a:t>Amenities Provided</a:t>
            </a:r>
            <a:endParaRPr b="1" sz="1400"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highlight>
                  <a:srgbClr val="FFFFFF"/>
                </a:highlight>
              </a:rPr>
              <a:t>Seating and tables</a:t>
            </a:r>
            <a:endParaRPr sz="1100"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highlight>
                  <a:srgbClr val="FFFFFF"/>
                </a:highlight>
              </a:rPr>
              <a:t>Lighting</a:t>
            </a:r>
            <a:endParaRPr sz="1100"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highlight>
                  <a:srgbClr val="FFFFFF"/>
                </a:highlight>
              </a:rPr>
              <a:t>Equipment for different weather conditions, might include a tent</a:t>
            </a:r>
            <a:endParaRPr sz="1100"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highlight>
                  <a:srgbClr val="FFFFFF"/>
                </a:highlight>
              </a:rPr>
              <a:t>Restroom</a:t>
            </a:r>
            <a:endParaRPr sz="1100"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highlight>
                  <a:srgbClr val="FFFFFF"/>
                </a:highlight>
              </a:rPr>
              <a:t>Decoration</a:t>
            </a:r>
            <a:endParaRPr sz="1100">
              <a:highlight>
                <a:srgbClr val="FFFFFF"/>
              </a:highlight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7532375" y="4181375"/>
            <a:ext cx="1383000" cy="2811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b="-1810" l="0" r="0" t="1810"/>
          <a:stretch/>
        </p:blipFill>
        <p:spPr>
          <a:xfrm>
            <a:off x="2815250" y="-2400"/>
            <a:ext cx="3066900" cy="407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9476" y="17738"/>
            <a:ext cx="3334533" cy="40313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180600" y="216425"/>
            <a:ext cx="306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Outdoor Events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Hall Competition</a:t>
            </a:r>
            <a:endParaRPr/>
          </a:p>
        </p:txBody>
      </p:sp>
      <p:graphicFrame>
        <p:nvGraphicFramePr>
          <p:cNvPr id="99" name="Google Shape;99;p18"/>
          <p:cNvGraphicFramePr/>
          <p:nvPr/>
        </p:nvGraphicFramePr>
        <p:xfrm>
          <a:off x="484500" y="86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{7B1F1E52-969E-4BD0-8523-38608C09FE2A}</a:tableStyleId>
              </a:tblPr>
              <a:tblGrid>
                <a:gridCol w="1258925"/>
                <a:gridCol w="1466075"/>
                <a:gridCol w="1362500"/>
                <a:gridCol w="1296700"/>
                <a:gridCol w="1457900"/>
                <a:gridCol w="1332900"/>
              </a:tblGrid>
              <a:tr h="58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sng">
                          <a:solidFill>
                            <a:schemeClr val="dk1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Union Project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sng">
                          <a:solidFill>
                            <a:schemeClr val="dk1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Grand Hall at the Priory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sng">
                          <a:solidFill>
                            <a:schemeClr val="dk1"/>
                          </a:solid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Aspinwall Riverfront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sng">
                          <a:solidFill>
                            <a:schemeClr val="dk1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The Circuit Center and Ballroom</a:t>
                      </a:r>
                      <a:r>
                        <a:rPr b="1" lang="en" sz="1100" u="sng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sng">
                          <a:solidFill>
                            <a:schemeClr val="dk1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St. Nick's Cathedral Room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Size (sq ft)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4,300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-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-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8,000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-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Occupancy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240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350 seated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500 standing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250 seated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400 standing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450 seated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700 standing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525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0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Pricing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$625 / 4 hrs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$5,000 wedding reception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$12-21 per person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$3,000 Sat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$2,000 Fri and Sun.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Per person 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based on food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$2,000 - $3,000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9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Kitchen/ catering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Kitchen available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Catering available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Catering by Fluted Mushroom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3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Stage and Equipment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-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3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Parking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Street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-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Parking lot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Parking lot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Parking lot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03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Hall Competition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50" y="1344050"/>
            <a:ext cx="4254549" cy="286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5200" y="528925"/>
            <a:ext cx="3519974" cy="219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5200" y="2861600"/>
            <a:ext cx="3519977" cy="1829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436600" y="43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Bus Stops!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544825" y="1285350"/>
            <a:ext cx="3726000" cy="33858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Within 5 Minute Walk 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East Liberty Boulevard + Larimer Avenue (74, 75, 89)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4680825" y="1285350"/>
            <a:ext cx="3861900" cy="33858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5 - 10 Minute Walk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Highland Avenue + Station Street (71B)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Penn Avenue + Sheridan Street (71C, 74, 77, 82, 86, 88, 89)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East Liberty Boulevard + Frankstown Road (82, 86, 77)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East Liberty Transit Center (P1, P2, P3, P10, P12, P16, P17, P67, P68, P69, P71, P76, P78)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502750" y="1884425"/>
            <a:ext cx="171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2486" l="0" r="0" t="0"/>
          <a:stretch/>
        </p:blipFill>
        <p:spPr>
          <a:xfrm>
            <a:off x="2214850" y="0"/>
            <a:ext cx="696438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